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6.jpeg" ContentType="image/jpeg"/>
  <Override PartName="/ppt/media/image5.jpeg" ContentType="image/jpeg"/>
  <Override PartName="/ppt/media/image4.jpeg" ContentType="image/jpeg"/>
  <Override PartName="/ppt/media/image3.jpeg" ContentType="image/jpeg"/>
  <Override PartName="/ppt/media/image2.jpeg" ContentType="image/jpeg"/>
  <Override PartName="/ppt/media/image1.jpeg" ContentType="image/jpe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145680"/>
            <a:ext cx="82292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520" y="314568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14568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subTitle"/>
          </p:nvPr>
        </p:nvSpPr>
        <p:spPr>
          <a:xfrm>
            <a:off x="457200" y="1200240"/>
            <a:ext cx="8229240" cy="3725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37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37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37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subTitle"/>
          </p:nvPr>
        </p:nvSpPr>
        <p:spPr>
          <a:xfrm>
            <a:off x="457200" y="205920"/>
            <a:ext cx="8229240" cy="4719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57200" y="314568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37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0240"/>
            <a:ext cx="8229240" cy="3725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37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3520" y="314568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145680"/>
            <a:ext cx="822852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3145680"/>
            <a:ext cx="82292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3520" y="314568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5"/>
          <p:cNvSpPr>
            <a:spLocks noGrp="1"/>
          </p:cNvSpPr>
          <p:nvPr>
            <p:ph type="body"/>
          </p:nvPr>
        </p:nvSpPr>
        <p:spPr>
          <a:xfrm>
            <a:off x="457200" y="314568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37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37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37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05920"/>
            <a:ext cx="8229240" cy="4719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14568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37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37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520" y="314568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520" y="1200240"/>
            <a:ext cx="401544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145680"/>
            <a:ext cx="8228520" cy="1776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583280"/>
            <a:ext cx="7772040" cy="1159560"/>
          </a:xfrm>
          <a:prstGeom prst="rect">
            <a:avLst/>
          </a:prstGeom>
        </p:spPr>
        <p:txBody>
          <a:bodyPr anchor="b" bIns="91440" tIns="91440"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046360" cy="29829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05920"/>
            <a:ext cx="8229240" cy="856800"/>
          </a:xfrm>
          <a:prstGeom prst="rect">
            <a:avLst/>
          </a:prstGeom>
        </p:spPr>
        <p:txBody>
          <a:bodyPr anchor="b" bIns="91440" tIns="91440"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240" cy="3725280"/>
          </a:xfrm>
          <a:prstGeom prst="rect">
            <a:avLst/>
          </a:prstGeom>
        </p:spPr>
        <p:txBody>
          <a:bodyPr bIns="91440" tIns="91440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://vimeo.com/89688538" TargetMode="External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718200" y="422280"/>
            <a:ext cx="7772040" cy="11595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b="1" lang="en-US" sz="4800">
                <a:solidFill>
                  <a:srgbClr val="000000"/>
                </a:solidFill>
                <a:latin typeface="Arial"/>
                <a:ea typeface="Arial"/>
              </a:rPr>
              <a:t>Pablo Picasso</a:t>
            </a:r>
            <a:endParaRPr/>
          </a:p>
        </p:txBody>
      </p:sp>
      <p:pic>
        <p:nvPicPr>
          <p:cNvPr descr="" id="69" name="Shape 24"/>
          <p:cNvPicPr/>
          <p:nvPr/>
        </p:nvPicPr>
        <p:blipFill>
          <a:blip r:embed="rId1"/>
          <a:stretch>
            <a:fillRect/>
          </a:stretch>
        </p:blipFill>
        <p:spPr>
          <a:xfrm>
            <a:off x="2477520" y="1965240"/>
            <a:ext cx="3865320" cy="3003480"/>
          </a:xfrm>
          <a:prstGeom prst="rect">
            <a:avLst/>
          </a:prstGeom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  <a:ea typeface="Arial"/>
              </a:rPr>
              <a:t>¿Qué es el Guernica?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457200" y="1200240"/>
            <a:ext cx="8229240" cy="37252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Es una pintura muy grande que se llama </a:t>
            </a:r>
            <a:r>
              <a:rPr i="1" lang="en-US" sz="3000">
                <a:solidFill>
                  <a:srgbClr val="000000"/>
                </a:solidFill>
                <a:latin typeface="Arial"/>
                <a:ea typeface="Arial"/>
              </a:rPr>
              <a:t>un mural</a:t>
            </a: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A Picasso, no le gusta la guerra civil que hay en España. Una ciudad que se llama Guernica es bombardeada y Picasso pinta el horror de la guerra.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693000"/>
            <a:ext cx="8229240" cy="8571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10000"/>
              </a:lnSpc>
            </a:pPr>
            <a:r>
              <a:rPr b="1" lang="en-US" sz="3600">
                <a:solidFill>
                  <a:srgbClr val="000000"/>
                </a:solidFill>
                <a:latin typeface="Arial"/>
                <a:ea typeface="Arial"/>
              </a:rPr>
              <a:t>
</a:t>
            </a:r>
            <a:r>
              <a:rPr b="1" lang="en-US" sz="3600">
                <a:solidFill>
                  <a:srgbClr val="000000"/>
                </a:solidFill>
                <a:latin typeface="Arial"/>
                <a:ea typeface="Arial"/>
              </a:rPr>
              <a:t>
</a:t>
            </a:r>
            <a:r>
              <a:rPr b="1" lang="en-US" sz="3600">
                <a:solidFill>
                  <a:srgbClr val="000000"/>
                </a:solidFill>
                <a:latin typeface="Arial"/>
                <a:ea typeface="Arial"/>
              </a:rPr>
              <a:t>
</a:t>
            </a:r>
            <a:r>
              <a:rPr b="1" lang="en-US" sz="3600">
                <a:solidFill>
                  <a:srgbClr val="000000"/>
                </a:solidFill>
                <a:latin typeface="Arial"/>
                <a:ea typeface="Arial"/>
              </a:rPr>
              <a:t>
</a:t>
            </a:r>
            <a:r>
              <a:rPr b="1" lang="en-US" sz="2700">
                <a:solidFill>
                  <a:srgbClr val="445566"/>
                </a:solidFill>
                <a:latin typeface="Arial"/>
                <a:ea typeface="Arial"/>
              </a:rPr>
              <a:t>El GUERNICA, SÍMBOLO DE UNA HISTORIA</a:t>
            </a:r>
            <a:r>
              <a:rPr b="1" lang="en-US" sz="3600">
                <a:solidFill>
                  <a:srgbClr val="000000"/>
                </a:solidFill>
                <a:latin typeface="Arial"/>
                <a:ea typeface="Arial"/>
              </a:rPr>
              <a:t>
</a:t>
            </a:r>
            <a:endParaRPr/>
          </a:p>
        </p:txBody>
      </p:sp>
      <p:sp>
        <p:nvSpPr>
          <p:cNvPr id="90" name="TextShape 2"/>
          <p:cNvSpPr txBox="1"/>
          <p:nvPr/>
        </p:nvSpPr>
        <p:spPr>
          <a:xfrm>
            <a:off x="418320" y="1018440"/>
            <a:ext cx="8229240" cy="33526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en-US" sz="1400" u="sng">
                <a:solidFill>
                  <a:srgbClr val="1155cc"/>
                </a:solidFill>
                <a:latin typeface="Arial"/>
                <a:ea typeface="Arial"/>
                <a:hlinkClick r:id="rId1"/>
              </a:rPr>
              <a:t>http://vimeo.com/89688538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91" name="Shape 86"/>
          <p:cNvPicPr/>
          <p:nvPr/>
        </p:nvPicPr>
        <p:blipFill>
          <a:blip r:embed="rId2"/>
          <a:stretch>
            <a:fillRect/>
          </a:stretch>
        </p:blipFill>
        <p:spPr>
          <a:xfrm>
            <a:off x="973080" y="1628280"/>
            <a:ext cx="6395040" cy="324252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  <a:ea typeface="Arial"/>
              </a:rPr>
              <a:t>¿Quién es?</a:t>
            </a:r>
            <a:endParaRPr/>
          </a:p>
        </p:txBody>
      </p:sp>
      <p:sp>
        <p:nvSpPr>
          <p:cNvPr id="71" name="TextShape 2"/>
          <p:cNvSpPr txBox="1"/>
          <p:nvPr/>
        </p:nvSpPr>
        <p:spPr>
          <a:xfrm>
            <a:off x="457200" y="1200240"/>
            <a:ext cx="8229240" cy="37252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Es un pintor español. Su nombre real es Pablo Ruiz Blasco. Es de Málaga, en el sur de España.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Cuando es pequeño, a Pablo le gusta mucho dibujar. ¡Pinta su primer cuadro cuando sólo tiene 8 años ! 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685800" y="1141560"/>
            <a:ext cx="7772040" cy="160128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  <a:ea typeface="Arial"/>
              </a:rPr>
              <a:t>¿Te gusta mucho dibujar y pintar también?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  <a:ea typeface="Arial"/>
              </a:rPr>
              <a:t>¿Qué estudia?</a:t>
            </a:r>
            <a:endParaRPr/>
          </a:p>
        </p:txBody>
      </p:sp>
      <p:sp>
        <p:nvSpPr>
          <p:cNvPr id="74" name="TextShape 2"/>
          <p:cNvSpPr txBox="1"/>
          <p:nvPr/>
        </p:nvSpPr>
        <p:spPr>
          <a:xfrm>
            <a:off x="457200" y="1200240"/>
            <a:ext cx="8229240" cy="37252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Cuando tiene 16 años, él estudia en la Escuela de Bellas Artes de Barcelona, que es una escuela muy famosa y difícil.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Pero no le gusta porque quiere ser un artista moderno. Quiere inventar una nueva forma de pintar.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Shape 1"/>
          <p:cNvSpPr txBox="1"/>
          <p:nvPr/>
        </p:nvSpPr>
        <p:spPr>
          <a:xfrm>
            <a:off x="685800" y="1141560"/>
            <a:ext cx="7772040" cy="160128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  <a:ea typeface="Arial"/>
              </a:rPr>
              <a:t>¿Qué quieres estudiar después de la escuela?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  <a:ea typeface="Arial"/>
              </a:rPr>
              <a:t>¿Adónde viaja?</a:t>
            </a:r>
            <a:endParaRPr/>
          </a:p>
        </p:txBody>
      </p:sp>
      <p:sp>
        <p:nvSpPr>
          <p:cNvPr id="77" name="TextShape 2"/>
          <p:cNvSpPr txBox="1"/>
          <p:nvPr/>
        </p:nvSpPr>
        <p:spPr>
          <a:xfrm>
            <a:off x="457200" y="1200240"/>
            <a:ext cx="8229240" cy="37252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El viaja a Paris y vive la vida </a:t>
            </a:r>
            <a:r>
              <a:rPr i="1" lang="en-US" sz="3000">
                <a:solidFill>
                  <a:srgbClr val="000000"/>
                </a:solidFill>
                <a:latin typeface="Arial"/>
                <a:ea typeface="Arial"/>
              </a:rPr>
              <a:t>bohemia</a:t>
            </a: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 de Paris sin dinero y sin reglas.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Vive en Montmartre con muchos artistas.</a:t>
            </a:r>
            <a:endParaRPr/>
          </a:p>
        </p:txBody>
      </p:sp>
      <p:pic>
        <p:nvPicPr>
          <p:cNvPr descr="" id="78" name="Shape 53"/>
          <p:cNvPicPr/>
          <p:nvPr/>
        </p:nvPicPr>
        <p:blipFill>
          <a:blip r:embed="rId1"/>
          <a:stretch>
            <a:fillRect/>
          </a:stretch>
        </p:blipFill>
        <p:spPr>
          <a:xfrm>
            <a:off x="4702320" y="1854000"/>
            <a:ext cx="2925720" cy="2324160"/>
          </a:xfrm>
          <a:prstGeom prst="rect">
            <a:avLst/>
          </a:prstGeom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685800" y="1141560"/>
            <a:ext cx="7772040" cy="160128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  <a:ea typeface="Arial"/>
              </a:rPr>
              <a:t>¿Dónde quieres vivir?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  <a:ea typeface="Arial"/>
              </a:rPr>
              <a:t>¿Qué pinta?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457200" y="1200240"/>
            <a:ext cx="8229240" cy="37252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Al él, le gusta pintar diferentes cuadros de un color similar. Pinta cuadros azules cuando está triste y pinta cuadros rosas cuando está contento.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82" name="Shape 65"/>
          <p:cNvPicPr/>
          <p:nvPr/>
        </p:nvPicPr>
        <p:blipFill>
          <a:blip r:embed="rId1"/>
          <a:stretch>
            <a:fillRect/>
          </a:stretch>
        </p:blipFill>
        <p:spPr>
          <a:xfrm>
            <a:off x="2863080" y="2782440"/>
            <a:ext cx="2800440" cy="2240280"/>
          </a:xfrm>
          <a:prstGeom prst="rect">
            <a:avLst/>
          </a:prstGeom>
        </p:spPr>
      </p:pic>
      <p:pic>
        <p:nvPicPr>
          <p:cNvPr descr="" id="83" name="Shape 66"/>
          <p:cNvPicPr/>
          <p:nvPr/>
        </p:nvPicPr>
        <p:blipFill>
          <a:blip r:embed="rId2"/>
          <a:stretch>
            <a:fillRect/>
          </a:stretch>
        </p:blipFill>
        <p:spPr>
          <a:xfrm>
            <a:off x="7286040" y="2390400"/>
            <a:ext cx="1771200" cy="2580840"/>
          </a:xfrm>
          <a:prstGeom prst="rect">
            <a:avLst/>
          </a:prstGeom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05920"/>
            <a:ext cx="8229240" cy="8571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800">
                <a:solidFill>
                  <a:srgbClr val="000000"/>
                </a:solidFill>
                <a:latin typeface="Arial"/>
                <a:ea typeface="Arial"/>
              </a:rPr>
              <a:t>¿Qué inventa?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457200" y="1200240"/>
            <a:ext cx="8229240" cy="37252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Inventa una nueva forma de pintar que se llama </a:t>
            </a:r>
            <a:r>
              <a:rPr i="1" lang="en-US" sz="3000">
                <a:solidFill>
                  <a:srgbClr val="000000"/>
                </a:solidFill>
                <a:latin typeface="Arial"/>
                <a:ea typeface="Arial"/>
              </a:rPr>
              <a:t>el cubismo</a:t>
            </a: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Utiliza formas geométricas:  </a:t>
            </a:r>
            <a:endParaRPr/>
          </a:p>
          <a:p>
            <a:pPr>
              <a:lnSpc>
                <a:spcPct val="100000"/>
              </a:lnSpc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</a:rPr>
              <a:t>círculos,cuadrados...</a:t>
            </a:r>
            <a:endParaRPr/>
          </a:p>
        </p:txBody>
      </p:sp>
      <p:pic>
        <p:nvPicPr>
          <p:cNvPr descr="" id="86" name="Shape 73"/>
          <p:cNvPicPr/>
          <p:nvPr/>
        </p:nvPicPr>
        <p:blipFill>
          <a:blip r:embed="rId1"/>
          <a:stretch>
            <a:fillRect/>
          </a:stretch>
        </p:blipFill>
        <p:spPr>
          <a:xfrm>
            <a:off x="5349960" y="1900440"/>
            <a:ext cx="3375720" cy="285048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